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3392362"/>
            <a:ext cx="6872071" cy="3215739"/>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QUANTUM COMPUTING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Theoretically speaking, the number of states that a quantum computer can handle is unlimited or infinite. The number of states is based on the qubit superposition conditions of a material used in the quantum computing. </a:t>
            </a:r>
          </a:p>
        </p:txBody>
      </p:sp>
      <p:sp>
        <p:nvSpPr>
          <p:cNvPr name="TextBox 6" id="6"/>
          <p:cNvSpPr txBox="true"/>
          <p:nvPr/>
        </p:nvSpPr>
        <p:spPr>
          <a:xfrm rot="0">
            <a:off x="1584164" y="494861"/>
            <a:ext cx="6118937" cy="41744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How Many States Are Used in Quantum Computing?</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superposition is the combination of two distinct states of quantum particles to form a new state that describes the linear combination of those two distinct quantum states. </a:t>
            </a:r>
          </a:p>
        </p:txBody>
      </p:sp>
      <p:sp>
        <p:nvSpPr>
          <p:cNvPr name="TextBox 6" id="6"/>
          <p:cNvSpPr txBox="true"/>
          <p:nvPr/>
        </p:nvSpPr>
        <p:spPr>
          <a:xfrm rot="0">
            <a:off x="1584164" y="2380007"/>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superposition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quantum physics, the entanglement is an important phenomenon described as the state of linking of two quantum particles present at any distance away from each other.</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entanglement</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1075" y="7995831"/>
            <a:ext cx="3451574" cy="845380"/>
            <a:chOff x="0" y="0"/>
            <a:chExt cx="909057" cy="222651"/>
          </a:xfrm>
        </p:grpSpPr>
        <p:sp>
          <p:nvSpPr>
            <p:cNvPr name="Freeform 3" id="3"/>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41075" y="3206013"/>
            <a:ext cx="3451574" cy="845380"/>
            <a:chOff x="0" y="0"/>
            <a:chExt cx="909057" cy="222651"/>
          </a:xfrm>
        </p:grpSpPr>
        <p:sp>
          <p:nvSpPr>
            <p:cNvPr name="Freeform 6" id="6"/>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741075" y="4403468"/>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41075" y="5600922"/>
            <a:ext cx="3451574" cy="845380"/>
            <a:chOff x="0" y="0"/>
            <a:chExt cx="909057" cy="222651"/>
          </a:xfrm>
        </p:grpSpPr>
        <p:sp>
          <p:nvSpPr>
            <p:cNvPr name="Freeform 12" id="12"/>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41075" y="6798377"/>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3095350" y="3206013"/>
            <a:ext cx="3451574" cy="845380"/>
            <a:chOff x="0" y="0"/>
            <a:chExt cx="909057" cy="222651"/>
          </a:xfrm>
        </p:grpSpPr>
        <p:sp>
          <p:nvSpPr>
            <p:cNvPr name="Freeform 18" id="18"/>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095350" y="4403468"/>
            <a:ext cx="3451574" cy="845380"/>
            <a:chOff x="0" y="0"/>
            <a:chExt cx="909057" cy="222651"/>
          </a:xfrm>
        </p:grpSpPr>
        <p:sp>
          <p:nvSpPr>
            <p:cNvPr name="Freeform 21" id="2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3095350" y="5600922"/>
            <a:ext cx="3451574" cy="845380"/>
            <a:chOff x="0" y="0"/>
            <a:chExt cx="909057" cy="222651"/>
          </a:xfrm>
        </p:grpSpPr>
        <p:sp>
          <p:nvSpPr>
            <p:cNvPr name="Freeform 24" id="2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13095350" y="6798377"/>
            <a:ext cx="3451574" cy="845380"/>
            <a:chOff x="0" y="0"/>
            <a:chExt cx="909057" cy="222651"/>
          </a:xfrm>
        </p:grpSpPr>
        <p:sp>
          <p:nvSpPr>
            <p:cNvPr name="Freeform 27" id="2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28" id="2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9" id="29"/>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3810389" y="956677"/>
            <a:ext cx="106672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Difference Between Traditional Computing and Quantum Computing</a:t>
            </a:r>
          </a:p>
        </p:txBody>
      </p:sp>
      <p:sp>
        <p:nvSpPr>
          <p:cNvPr name="TextBox 31" id="31"/>
          <p:cNvSpPr txBox="true"/>
          <p:nvPr/>
        </p:nvSpPr>
        <p:spPr>
          <a:xfrm rot="0">
            <a:off x="1896403" y="8262057"/>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Operations</a:t>
            </a:r>
          </a:p>
        </p:txBody>
      </p:sp>
      <p:sp>
        <p:nvSpPr>
          <p:cNvPr name="TextBox 32" id="32"/>
          <p:cNvSpPr txBox="true"/>
          <p:nvPr/>
        </p:nvSpPr>
        <p:spPr>
          <a:xfrm rot="0">
            <a:off x="1741075" y="3472239"/>
            <a:ext cx="3451574"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Processing material</a:t>
            </a:r>
          </a:p>
        </p:txBody>
      </p:sp>
      <p:sp>
        <p:nvSpPr>
          <p:cNvPr name="TextBox 33" id="33"/>
          <p:cNvSpPr txBox="true"/>
          <p:nvPr/>
        </p:nvSpPr>
        <p:spPr>
          <a:xfrm rot="0">
            <a:off x="1896403" y="4669693"/>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States of units</a:t>
            </a:r>
          </a:p>
        </p:txBody>
      </p:sp>
      <p:sp>
        <p:nvSpPr>
          <p:cNvPr name="TextBox 34" id="34"/>
          <p:cNvSpPr txBox="true"/>
          <p:nvPr/>
        </p:nvSpPr>
        <p:spPr>
          <a:xfrm rot="0">
            <a:off x="2138046" y="5867148"/>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Suitability</a:t>
            </a:r>
          </a:p>
        </p:txBody>
      </p:sp>
      <p:sp>
        <p:nvSpPr>
          <p:cNvPr name="TextBox 35" id="35"/>
          <p:cNvSpPr txBox="true"/>
          <p:nvPr/>
        </p:nvSpPr>
        <p:spPr>
          <a:xfrm rot="0">
            <a:off x="1896403" y="7064602"/>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Environments</a:t>
            </a:r>
          </a:p>
        </p:txBody>
      </p:sp>
      <p:sp>
        <p:nvSpPr>
          <p:cNvPr name="TextBox 36" id="36"/>
          <p:cNvSpPr txBox="true"/>
          <p:nvPr/>
        </p:nvSpPr>
        <p:spPr>
          <a:xfrm rot="0">
            <a:off x="13302459" y="3472239"/>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Data units</a:t>
            </a:r>
          </a:p>
        </p:txBody>
      </p:sp>
      <p:sp>
        <p:nvSpPr>
          <p:cNvPr name="TextBox 37" id="37"/>
          <p:cNvSpPr txBox="true"/>
          <p:nvPr/>
        </p:nvSpPr>
        <p:spPr>
          <a:xfrm rot="0">
            <a:off x="13302459" y="4669693"/>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Scaling up</a:t>
            </a:r>
          </a:p>
        </p:txBody>
      </p:sp>
      <p:sp>
        <p:nvSpPr>
          <p:cNvPr name="TextBox 38" id="38"/>
          <p:cNvSpPr txBox="true"/>
          <p:nvPr/>
        </p:nvSpPr>
        <p:spPr>
          <a:xfrm rot="0">
            <a:off x="13302459" y="5867148"/>
            <a:ext cx="3037357"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Cost</a:t>
            </a:r>
          </a:p>
        </p:txBody>
      </p:sp>
      <p:sp>
        <p:nvSpPr>
          <p:cNvPr name="TextBox 39" id="39"/>
          <p:cNvSpPr txBox="true"/>
          <p:nvPr/>
        </p:nvSpPr>
        <p:spPr>
          <a:xfrm rot="0">
            <a:off x="13492321" y="7064602"/>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Error rate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228791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Healthcare applications</a:t>
            </a:r>
          </a:p>
        </p:txBody>
      </p:sp>
      <p:grpSp>
        <p:nvGrpSpPr>
          <p:cNvPr name="Group 4" id="4"/>
          <p:cNvGrpSpPr/>
          <p:nvPr/>
        </p:nvGrpSpPr>
        <p:grpSpPr>
          <a:xfrm rot="0">
            <a:off x="7931076" y="2385645"/>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228508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114628" y="351786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Cybersecurity</a:t>
            </a:r>
          </a:p>
        </p:txBody>
      </p:sp>
      <p:grpSp>
        <p:nvGrpSpPr>
          <p:cNvPr name="Group 9" id="9"/>
          <p:cNvGrpSpPr/>
          <p:nvPr/>
        </p:nvGrpSpPr>
        <p:grpSpPr>
          <a:xfrm rot="0">
            <a:off x="7931076" y="3615591"/>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351503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114628" y="4747806"/>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Artificial intelligence (AI)</a:t>
            </a:r>
          </a:p>
        </p:txBody>
      </p:sp>
      <p:grpSp>
        <p:nvGrpSpPr>
          <p:cNvPr name="Group 14" id="14"/>
          <p:cNvGrpSpPr/>
          <p:nvPr/>
        </p:nvGrpSpPr>
        <p:grpSpPr>
          <a:xfrm rot="0">
            <a:off x="7931076" y="4845538"/>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474497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114628" y="597775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Financial applications</a:t>
            </a:r>
          </a:p>
        </p:txBody>
      </p:sp>
      <p:grpSp>
        <p:nvGrpSpPr>
          <p:cNvPr name="Group 19" id="19"/>
          <p:cNvGrpSpPr/>
          <p:nvPr/>
        </p:nvGrpSpPr>
        <p:grpSpPr>
          <a:xfrm rot="0">
            <a:off x="7931076" y="6075484"/>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597492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114628" y="720769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Complex manufacturing</a:t>
            </a:r>
          </a:p>
        </p:txBody>
      </p:sp>
      <p:grpSp>
        <p:nvGrpSpPr>
          <p:cNvPr name="Group 24" id="24"/>
          <p:cNvGrpSpPr/>
          <p:nvPr/>
        </p:nvGrpSpPr>
        <p:grpSpPr>
          <a:xfrm rot="0">
            <a:off x="7931076" y="7305431"/>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61490" y="720486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63951" y="365972"/>
            <a:ext cx="16147578"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Real-World Quantum Applications</a:t>
            </a:r>
          </a:p>
        </p:txBody>
      </p:sp>
      <p:sp>
        <p:nvSpPr>
          <p:cNvPr name="TextBox 29" id="29"/>
          <p:cNvSpPr txBox="true"/>
          <p:nvPr/>
        </p:nvSpPr>
        <p:spPr>
          <a:xfrm rot="0">
            <a:off x="9114628" y="862088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Telecommunication</a:t>
            </a:r>
          </a:p>
        </p:txBody>
      </p:sp>
      <p:grpSp>
        <p:nvGrpSpPr>
          <p:cNvPr name="Group 30" id="30"/>
          <p:cNvGrpSpPr/>
          <p:nvPr/>
        </p:nvGrpSpPr>
        <p:grpSpPr>
          <a:xfrm rot="0">
            <a:off x="7931076" y="8718616"/>
            <a:ext cx="927410" cy="9274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32" id="32"/>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33" id="33"/>
          <p:cNvSpPr txBox="true"/>
          <p:nvPr/>
        </p:nvSpPr>
        <p:spPr>
          <a:xfrm rot="0">
            <a:off x="8261490" y="861805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65874" y="389678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IBM</a:t>
            </a:r>
          </a:p>
        </p:txBody>
      </p:sp>
      <p:grpSp>
        <p:nvGrpSpPr>
          <p:cNvPr name="Group 4" id="4"/>
          <p:cNvGrpSpPr/>
          <p:nvPr/>
        </p:nvGrpSpPr>
        <p:grpSpPr>
          <a:xfrm rot="0">
            <a:off x="7882322" y="3994520"/>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12737" y="389395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065874" y="512673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Honeywell</a:t>
            </a:r>
          </a:p>
        </p:txBody>
      </p:sp>
      <p:grpSp>
        <p:nvGrpSpPr>
          <p:cNvPr name="Group 9" id="9"/>
          <p:cNvGrpSpPr/>
          <p:nvPr/>
        </p:nvGrpSpPr>
        <p:grpSpPr>
          <a:xfrm rot="0">
            <a:off x="7882322" y="5224466"/>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12737" y="512390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065874" y="6356681"/>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Google</a:t>
            </a:r>
          </a:p>
        </p:txBody>
      </p:sp>
      <p:grpSp>
        <p:nvGrpSpPr>
          <p:cNvPr name="Group 14" id="14"/>
          <p:cNvGrpSpPr/>
          <p:nvPr/>
        </p:nvGrpSpPr>
        <p:grpSpPr>
          <a:xfrm rot="0">
            <a:off x="7882322" y="6454413"/>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12737" y="6353851"/>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065874" y="758662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Microsoft</a:t>
            </a:r>
          </a:p>
        </p:txBody>
      </p:sp>
      <p:grpSp>
        <p:nvGrpSpPr>
          <p:cNvPr name="Group 19" id="19"/>
          <p:cNvGrpSpPr/>
          <p:nvPr/>
        </p:nvGrpSpPr>
        <p:grpSpPr>
          <a:xfrm rot="0">
            <a:off x="7882322" y="7684359"/>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12737" y="758379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1531449" y="488574"/>
            <a:ext cx="15492645" cy="3201146"/>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Major Projects on Quantum Computing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Superconductors are the materials in element or compound forms that offer practically zero resistance to current and there is no magnetic flux field available in the material.</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Superconductors</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Superfluid is a physical state of a fluid under certain conditions when it lows without losing any kinetic energy due to its characteristics of zero viscosity.</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SuperFluid</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Quantum mechanics is a sub-class or a branch of physics that deals with the behavior of very small physical particles at atomic or subatomic levels.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Quantum Mechanics</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quantum computing, qubit is also represented by a zero (0), a one (1) and a third state that is linear combination of both states.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QUBITs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quantum computing is based upon the quantum mechanics of an atom’s particles. The theory behind quantum computing is quantum theory of mechanics in which multiple states of a particle of an atom is used.</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quantum computing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931500"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Quantum logic gate, precisely referred to as quantum gate is physical analogous to the digital logic gate used in the classical computing systems. It is a model of quantum circuit building unit. In other words, it is the quantum circuit used in processing the qubit information in quantum computing systems.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quantum logic gate</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number of possible quantum solutions for a problem is called quantum counting. It is referred to as the efficiency counting of the quantum system too</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quantum counting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Grover’s algorithm is a mechanism of finding out the solution to the problem in unstructured data quadratically. It is the second most powerful algorithm used in the quantum computing systems.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grover’s algorithm</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Shor’s algorithm is a mechanism to find out the prime factors of an integer. The time taken to get the prime factors of an integer is about polynomial of the conventional computing time.</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shor’s algorithm</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Josephson junction is the combination of two superconducting material separated through a non-superconducting material to form a tunnel that can pass current without any need of an external source of energy.</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Josephson junction</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981129"/>
            <a:chOff x="0" y="0"/>
            <a:chExt cx="909057" cy="1311902"/>
          </a:xfrm>
        </p:grpSpPr>
        <p:sp>
          <p:nvSpPr>
            <p:cNvPr name="Freeform 3" id="3"/>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4981129"/>
            <a:chOff x="0" y="0"/>
            <a:chExt cx="909057" cy="1311902"/>
          </a:xfrm>
        </p:grpSpPr>
        <p:sp>
          <p:nvSpPr>
            <p:cNvPr name="Freeform 6" id="6"/>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981129"/>
            <a:chOff x="0" y="0"/>
            <a:chExt cx="909057" cy="1311902"/>
          </a:xfrm>
        </p:grpSpPr>
        <p:sp>
          <p:nvSpPr>
            <p:cNvPr name="Freeform 9" id="9"/>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4981129"/>
            <a:chOff x="0" y="0"/>
            <a:chExt cx="909057" cy="1311902"/>
          </a:xfrm>
        </p:grpSpPr>
        <p:sp>
          <p:nvSpPr>
            <p:cNvPr name="Freeform 12" id="12"/>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791228" y="4360696"/>
            <a:ext cx="3058297" cy="35775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Quantum computing uses the quantum bit, precisely referred to as qubit, which is used as the basic unit of measuring the information or data in the quantum computing.</a:t>
            </a:r>
          </a:p>
        </p:txBody>
      </p:sp>
      <p:sp>
        <p:nvSpPr>
          <p:cNvPr name="TextBox 15" id="15"/>
          <p:cNvSpPr txBox="true"/>
          <p:nvPr/>
        </p:nvSpPr>
        <p:spPr>
          <a:xfrm rot="0">
            <a:off x="9539350" y="4360696"/>
            <a:ext cx="3044404"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The bit is any one of the two states—either it is zero (0) or one (1). </a:t>
            </a:r>
          </a:p>
        </p:txBody>
      </p:sp>
      <p:sp>
        <p:nvSpPr>
          <p:cNvPr name="TextBox 16" id="16"/>
          <p:cNvSpPr txBox="true"/>
          <p:nvPr/>
        </p:nvSpPr>
        <p:spPr>
          <a:xfrm rot="0">
            <a:off x="13514295" y="4320691"/>
            <a:ext cx="2828743" cy="39776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But in qubit, there is another state other than 0 and 1 called superimposition state, which is the combination of both states of a particle used in the quantum computing.</a:t>
            </a:r>
          </a:p>
        </p:txBody>
      </p:sp>
      <p:sp>
        <p:nvSpPr>
          <p:cNvPr name="TextBox 17" id="17"/>
          <p:cNvSpPr txBox="true"/>
          <p:nvPr/>
        </p:nvSpPr>
        <p:spPr>
          <a:xfrm rot="0">
            <a:off x="5672426" y="4360696"/>
            <a:ext cx="3044213" cy="19773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 In the classical computing systems, a bit is used for measuring the information or data.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65577" y="2365192"/>
            <a:ext cx="1444179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It is a subfield of quantum information science, which is one of the major domains of the modern quantum physics</a:t>
            </a:r>
          </a:p>
        </p:txBody>
      </p:sp>
      <p:sp>
        <p:nvSpPr>
          <p:cNvPr name="TextBox 3" id="3"/>
          <p:cNvSpPr txBox="true"/>
          <p:nvPr/>
        </p:nvSpPr>
        <p:spPr>
          <a:xfrm rot="0">
            <a:off x="1565577" y="3476417"/>
            <a:ext cx="14441791" cy="2501265"/>
          </a:xfrm>
          <a:prstGeom prst="rect">
            <a:avLst/>
          </a:prstGeom>
        </p:spPr>
        <p:txBody>
          <a:bodyPr anchor="t" rtlCol="false" tIns="0" lIns="0" bIns="0" rIns="0">
            <a:spAutoFit/>
          </a:bodyPr>
          <a:lstStyle/>
          <a:p>
            <a:pPr>
              <a:lnSpc>
                <a:spcPts val="3359"/>
              </a:lnSpc>
            </a:pPr>
            <a:r>
              <a:rPr lang="en-US" sz="2399">
                <a:solidFill>
                  <a:srgbClr val="000000"/>
                </a:solidFill>
                <a:latin typeface="Montserrat Classic"/>
              </a:rPr>
              <a:t>Different types of computing models are used in building quantum computers such as: </a:t>
            </a:r>
          </a:p>
          <a:p>
            <a:pPr>
              <a:lnSpc>
                <a:spcPts val="3359"/>
              </a:lnSpc>
            </a:pPr>
            <a:r>
              <a:rPr lang="en-US" sz="2399">
                <a:solidFill>
                  <a:srgbClr val="000000"/>
                </a:solidFill>
                <a:latin typeface="Montserrat Classic"/>
              </a:rPr>
              <a:t>– Quantum Circuit model (mostly-used) </a:t>
            </a:r>
          </a:p>
          <a:p>
            <a:pPr>
              <a:lnSpc>
                <a:spcPts val="3359"/>
              </a:lnSpc>
            </a:pPr>
            <a:r>
              <a:rPr lang="en-US" sz="2399">
                <a:solidFill>
                  <a:srgbClr val="000000"/>
                </a:solidFill>
                <a:latin typeface="Montserrat Classic"/>
              </a:rPr>
              <a:t>– Quantum Cellular Automata model </a:t>
            </a:r>
          </a:p>
          <a:p>
            <a:pPr>
              <a:lnSpc>
                <a:spcPts val="3359"/>
              </a:lnSpc>
            </a:pPr>
            <a:r>
              <a:rPr lang="en-US" sz="2399">
                <a:solidFill>
                  <a:srgbClr val="000000"/>
                </a:solidFill>
                <a:latin typeface="Montserrat Classic"/>
              </a:rPr>
              <a:t>– Quantum Turing Machine model </a:t>
            </a:r>
          </a:p>
          <a:p>
            <a:pPr>
              <a:lnSpc>
                <a:spcPts val="3359"/>
              </a:lnSpc>
            </a:pPr>
            <a:r>
              <a:rPr lang="en-US" sz="2399">
                <a:solidFill>
                  <a:srgbClr val="000000"/>
                </a:solidFill>
                <a:latin typeface="Montserrat Classic"/>
              </a:rPr>
              <a:t>– One-Way Quantum Computer model </a:t>
            </a:r>
          </a:p>
          <a:p>
            <a:pPr>
              <a:lnSpc>
                <a:spcPts val="3359"/>
              </a:lnSpc>
              <a:spcBef>
                <a:spcPct val="0"/>
              </a:spcBef>
            </a:pPr>
            <a:r>
              <a:rPr lang="en-US" sz="2399">
                <a:solidFill>
                  <a:srgbClr val="000000"/>
                </a:solidFill>
                <a:latin typeface="Montserrat Classic"/>
              </a:rPr>
              <a:t>– Adiabatic Quantum Computer Model.</a:t>
            </a:r>
          </a:p>
        </p:txBody>
      </p:sp>
      <p:sp>
        <p:nvSpPr>
          <p:cNvPr name="TextBox 4" id="4"/>
          <p:cNvSpPr txBox="true"/>
          <p:nvPr/>
        </p:nvSpPr>
        <p:spPr>
          <a:xfrm rot="0">
            <a:off x="1565577" y="6263432"/>
            <a:ext cx="1444179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Maintaining the states of qubits is very sophisticated and difficult process because the states of the qubit after applying certain physical processes are highly unstable and prone to high level of state fidelity.</a:t>
            </a:r>
          </a:p>
        </p:txBody>
      </p:sp>
      <p:sp>
        <p:nvSpPr>
          <p:cNvPr name="TextBox 5" id="5"/>
          <p:cNvSpPr txBox="true"/>
          <p:nvPr/>
        </p:nvSpPr>
        <p:spPr>
          <a:xfrm rot="0">
            <a:off x="1565577" y="991052"/>
            <a:ext cx="14764608"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Salient Features of Quantum Computing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65577" y="2365192"/>
            <a:ext cx="1444179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Quantum computing is based on the principles of quantum mechanics in which the behavior and energy of particles are at atomic and subatomic levels. </a:t>
            </a:r>
          </a:p>
        </p:txBody>
      </p:sp>
      <p:sp>
        <p:nvSpPr>
          <p:cNvPr name="TextBox 3" id="3"/>
          <p:cNvSpPr txBox="true"/>
          <p:nvPr/>
        </p:nvSpPr>
        <p:spPr>
          <a:xfrm rot="0">
            <a:off x="1565577" y="3476417"/>
            <a:ext cx="1444179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power of qubits increases exponentially with the addition of another qubit. Normally, the power of qubit is 2 n with additional qubit numbers (n) unlike the traditional computing in which the additional transistor adds the power linearly. </a:t>
            </a:r>
          </a:p>
        </p:txBody>
      </p:sp>
      <p:sp>
        <p:nvSpPr>
          <p:cNvPr name="TextBox 4" id="4"/>
          <p:cNvSpPr txBox="true"/>
          <p:nvPr/>
        </p:nvSpPr>
        <p:spPr>
          <a:xfrm rot="0">
            <a:off x="1565577" y="5095875"/>
            <a:ext cx="1444179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The hardware used in the quantum computers include superconductors and superfluid for maintaining and transporting the states of the particles within the quantum computer processors.</a:t>
            </a:r>
          </a:p>
        </p:txBody>
      </p:sp>
      <p:sp>
        <p:nvSpPr>
          <p:cNvPr name="TextBox 5" id="5"/>
          <p:cNvSpPr txBox="true"/>
          <p:nvPr/>
        </p:nvSpPr>
        <p:spPr>
          <a:xfrm rot="0">
            <a:off x="1565577" y="991052"/>
            <a:ext cx="14764608"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Salient Features of Quantum Computing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1565577" y="2365192"/>
            <a:ext cx="14441791" cy="12439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1985—Construction of quantum logical gates by David Deutsch of Oxford University for building the processor of universal quantum computer. He is also known as the father of the modern quantum computing systems. </a:t>
            </a:r>
          </a:p>
        </p:txBody>
      </p:sp>
      <p:sp>
        <p:nvSpPr>
          <p:cNvPr name="TextBox 3" id="3"/>
          <p:cNvSpPr txBox="true"/>
          <p:nvPr/>
        </p:nvSpPr>
        <p:spPr>
          <a:xfrm rot="0">
            <a:off x="1565577" y="3894908"/>
            <a:ext cx="14441791" cy="4057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1994—An algorithm to factorize numbers was built by Peter Shore.</a:t>
            </a:r>
          </a:p>
        </p:txBody>
      </p:sp>
      <p:sp>
        <p:nvSpPr>
          <p:cNvPr name="TextBox 4" id="4"/>
          <p:cNvSpPr txBox="true"/>
          <p:nvPr/>
        </p:nvSpPr>
        <p:spPr>
          <a:xfrm rot="0">
            <a:off x="1565577" y="4586423"/>
            <a:ext cx="1444179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1998—First 2-qubit computer was built by three pioneer engineers Isaac Chuang, Neil Gershenfeld and Mark Kubinec. </a:t>
            </a:r>
          </a:p>
        </p:txBody>
      </p:sp>
      <p:sp>
        <p:nvSpPr>
          <p:cNvPr name="TextBox 5" id="5"/>
          <p:cNvSpPr txBox="true"/>
          <p:nvPr/>
        </p:nvSpPr>
        <p:spPr>
          <a:xfrm rot="0">
            <a:off x="1565577" y="991052"/>
            <a:ext cx="14764608"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Short History of Quantum Computing</a:t>
            </a:r>
          </a:p>
        </p:txBody>
      </p:sp>
      <p:sp>
        <p:nvSpPr>
          <p:cNvPr name="TextBox 6" id="6"/>
          <p:cNvSpPr txBox="true"/>
          <p:nvPr/>
        </p:nvSpPr>
        <p:spPr>
          <a:xfrm rot="0">
            <a:off x="1565577" y="5697038"/>
            <a:ext cx="1444179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2000—A 7-qubit computer was developed by Emanuel Knill, Raymond Lalamme, and Rudy Martinez in the USA by using transcrotonic-acid.</a:t>
            </a:r>
          </a:p>
        </p:txBody>
      </p:sp>
      <p:sp>
        <p:nvSpPr>
          <p:cNvPr name="TextBox 7" id="7"/>
          <p:cNvSpPr txBox="true"/>
          <p:nvPr/>
        </p:nvSpPr>
        <p:spPr>
          <a:xfrm rot="0">
            <a:off x="1565577" y="6807654"/>
            <a:ext cx="14441791" cy="824865"/>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Montserrat Classic"/>
              </a:rPr>
              <a:t>2017—IBM announced the first quantum computer to be used commercially within the company’s network and partners.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573905"/>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Quantum  Physics deals with the smallest particles and units of matters and energy such as electrons, protons, neutrons, photons of light, waves, and their interrelationship. It provides the detailed insight into the microparticles of matters and energy.</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What Is Quantum Physics?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theory of quantum computing describes the implementation of the phenomena of quantum mechanics into digital computation for solving highly complex problems very fast. </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Theory of Quantum Computing</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548260"/>
            <a:ext cx="7321531"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working principle of quantum computing is based on quantum mechanics theory that helps achieve multiple states of a particle under the effect of energy and mass simultaneously. A particle can exist under the influence of multiple mechanical processes such as electromagnetic waves, temperature, lipping, rotations, and others.</a:t>
            </a:r>
          </a:p>
        </p:txBody>
      </p:sp>
      <p:sp>
        <p:nvSpPr>
          <p:cNvPr name="TextBox 6" id="6"/>
          <p:cNvSpPr txBox="true"/>
          <p:nvPr/>
        </p:nvSpPr>
        <p:spPr>
          <a:xfrm rot="0">
            <a:off x="1584164" y="1307424"/>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Working Principle of Quantum Computing</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DAF_Yx5VyfM</dc:identifier>
  <dcterms:modified xsi:type="dcterms:W3CDTF">2011-08-01T06:04:30Z</dcterms:modified>
  <cp:revision>1</cp:revision>
  <dc:title>ITC61 Chapter 8</dc:title>
</cp:coreProperties>
</file>